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6" r:id="rId3"/>
    <p:sldId id="260" r:id="rId4"/>
    <p:sldId id="269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220"/>
    <a:srgbClr val="A8B0B9"/>
    <a:srgbClr val="B9C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70" autoAdjust="0"/>
  </p:normalViewPr>
  <p:slideViewPr>
    <p:cSldViewPr snapToGrid="0" snapToObjects="1">
      <p:cViewPr varScale="1">
        <p:scale>
          <a:sx n="89" d="100"/>
          <a:sy n="89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2A00-574D-8B48-B3A6-0BED03330ABD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E011-A837-F04D-8399-50230C6B7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149C3-4DDD-F946-8A9C-8DD3C3495BB0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43F7-53F0-854A-A105-14455694B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FC3365-5D08-C94A-B780-8669D61A731B}" type="datetimeFigureOut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5C68CF-C8BB-9547-BD2F-204B8E1823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gi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lc.uoregon.edu" TargetMode="External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21" y="564932"/>
            <a:ext cx="6463190" cy="44814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368058" y="3236842"/>
            <a:ext cx="1470488" cy="135263"/>
          </a:xfrm>
          <a:prstGeom prst="line">
            <a:avLst/>
          </a:prstGeom>
          <a:ln w="27305" cap="flat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38726" y="5141904"/>
            <a:ext cx="379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68 PLC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541-346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-3226</a:t>
            </a:r>
          </a:p>
          <a:p>
            <a:pPr algn="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http://tlc.uoregon.edu</a:t>
            </a:r>
            <a:endParaRPr lang="en-US" sz="2400" dirty="0"/>
          </a:p>
        </p:txBody>
      </p:sp>
      <p:pic>
        <p:nvPicPr>
          <p:cNvPr id="5" name="Picture 4" descr="PLC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0" y="1216950"/>
            <a:ext cx="1828800" cy="2438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515956" y="3757795"/>
            <a:ext cx="2278103" cy="229448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LC-full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757" y="4030503"/>
            <a:ext cx="1885110" cy="188511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3571" y="563344"/>
            <a:ext cx="6506791" cy="1588"/>
          </a:xfrm>
          <a:prstGeom prst="line">
            <a:avLst/>
          </a:prstGeom>
          <a:ln w="76200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5" y="2623245"/>
            <a:ext cx="4374576" cy="37348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Eligibility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	</a:t>
            </a:r>
          </a:p>
          <a:p>
            <a:pPr defTabSz="457200"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First-generation college </a:t>
            </a: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student</a:t>
            </a:r>
          </a:p>
          <a:p>
            <a:pPr defTabSz="457200"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Low-income </a:t>
            </a: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background</a:t>
            </a:r>
          </a:p>
          <a:p>
            <a:pPr defTabSz="457200"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Documented </a:t>
            </a: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disability</a:t>
            </a:r>
          </a:p>
          <a:p>
            <a:pPr defTabSz="457200">
              <a:spcBef>
                <a:spcPts val="0"/>
              </a:spcBef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Academic need </a:t>
            </a:r>
          </a:p>
          <a:p>
            <a:pPr defTabSz="457200">
              <a:spcBef>
                <a:spcPts val="0"/>
              </a:spcBef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commitment </a:t>
            </a:r>
            <a:r>
              <a:rPr lang="en-US" sz="2200" b="0" cap="none" spc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to</a:t>
            </a:r>
          </a:p>
          <a:p>
            <a:pPr defTabSz="457200">
              <a:spcBef>
                <a:spcPts val="0"/>
              </a:spcBef>
            </a:pPr>
            <a:r>
              <a:rPr lang="en-US" sz="2200" b="0" cap="none" spc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graduating </a:t>
            </a: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from the UO</a:t>
            </a:r>
            <a:endParaRPr lang="en-US" sz="22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Student Support Services</a:t>
            </a:r>
            <a:r>
              <a:rPr lang="en-US" sz="4800" dirty="0" smtClean="0"/>
              <a:t>  </a:t>
            </a:r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8515" y="2623245"/>
            <a:ext cx="4298589" cy="374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Comprehensive support</a:t>
            </a:r>
          </a:p>
          <a:p>
            <a:pPr algn="ctr">
              <a:spcAft>
                <a:spcPts val="8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Advising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graduation planning </a:t>
            </a:r>
          </a:p>
          <a:p>
            <a:pPr algn="ctr">
              <a:spcAft>
                <a:spcPts val="800"/>
              </a:spcAft>
            </a:pPr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Academic assistance</a:t>
            </a: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/>
            </a:r>
            <a:b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workshops, courses and tutors</a:t>
            </a:r>
          </a:p>
          <a:p>
            <a:pPr algn="ctr">
              <a:spcAft>
                <a:spcPts val="8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Financial literacy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funding opportunities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Study area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with computers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printer</a:t>
            </a:r>
          </a:p>
        </p:txBody>
      </p:sp>
      <p:pic>
        <p:nvPicPr>
          <p:cNvPr id="6" name="Picture 5" descr="TRI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582972"/>
            <a:ext cx="2019300" cy="698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108861 wall1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5" y="3928677"/>
            <a:ext cx="2459736" cy="2459736"/>
          </a:xfrm>
          <a:prstGeom prst="rect">
            <a:avLst/>
          </a:prstGeom>
        </p:spPr>
      </p:pic>
      <p:pic>
        <p:nvPicPr>
          <p:cNvPr id="10" name="Picture 9" descr="iStock_Student2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52" y="3929883"/>
            <a:ext cx="3701562" cy="24592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Learn more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and print an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application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at</a:t>
            </a:r>
          </a:p>
          <a:p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http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://tlc.uoregon.edu/sss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Student Support Services </a:t>
            </a:r>
            <a:endParaRPr lang="en-US" sz="4800" dirty="0"/>
          </a:p>
        </p:txBody>
      </p:sp>
      <p:pic>
        <p:nvPicPr>
          <p:cNvPr id="8" name="Picture 7" descr="TRI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582972"/>
            <a:ext cx="2019300" cy="698500"/>
          </a:xfrm>
          <a:prstGeom prst="rect">
            <a:avLst/>
          </a:prstGeom>
        </p:spPr>
      </p:pic>
      <p:pic>
        <p:nvPicPr>
          <p:cNvPr id="7" name="Picture 6" descr="iStock_000001716295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994" y="3927177"/>
            <a:ext cx="3705632" cy="24619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5" y="2663950"/>
            <a:ext cx="4374576" cy="37348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Eligibility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	</a:t>
            </a:r>
            <a:endParaRPr lang="en-US" sz="24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defTabSz="457200">
              <a:spcBef>
                <a:spcPts val="0"/>
              </a:spcBef>
              <a:spcAft>
                <a:spcPts val="6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Junior or senior</a:t>
            </a:r>
          </a:p>
          <a:p>
            <a:pPr defTabSz="457200">
              <a:spcBef>
                <a:spcPts val="0"/>
              </a:spcBef>
              <a:spcAft>
                <a:spcPts val="6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Motivated to earn a PhD</a:t>
            </a:r>
          </a:p>
          <a:p>
            <a:pPr defTabSz="457200">
              <a:spcBef>
                <a:spcPts val="0"/>
              </a:spcBef>
              <a:spcAft>
                <a:spcPts val="6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Competitive GPA</a:t>
            </a:r>
          </a:p>
          <a:p>
            <a:pPr defTabSz="457200">
              <a:spcBef>
                <a:spcPts val="0"/>
              </a:spcBef>
              <a:spcAft>
                <a:spcPts val="6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US citizen/permanent resident</a:t>
            </a:r>
          </a:p>
          <a:p>
            <a:pPr defTabSz="457200">
              <a:spcBef>
                <a:spcPts val="0"/>
              </a:spcBef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Low-income/first-generation college student or member of an under-represented ethnic group</a:t>
            </a:r>
            <a:endParaRPr lang="en-US" sz="22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McNair Scholars Program</a:t>
            </a:r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8515" y="2663950"/>
            <a:ext cx="4298589" cy="374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Benefits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Scholarships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Summer research stipends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Focused courses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mentor connection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Workshops on funding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 </a:t>
            </a:r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GRE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TRI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582972"/>
            <a:ext cx="2019300" cy="698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1716295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2" y="4079234"/>
            <a:ext cx="3509599" cy="23317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Learn more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and print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 application at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</a:p>
          <a:p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http://tlc.uoregon.edu/mcnair</a:t>
            </a:r>
            <a:endParaRPr lang="en-US" sz="24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McNair Scholars Program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Picture 3" descr="509889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5" y="4079234"/>
            <a:ext cx="2327613" cy="2327613"/>
          </a:xfrm>
          <a:prstGeom prst="rect">
            <a:avLst/>
          </a:prstGeom>
        </p:spPr>
      </p:pic>
      <p:pic>
        <p:nvPicPr>
          <p:cNvPr id="6" name="Picture 5" descr="iStock_Students5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304" y="4079234"/>
            <a:ext cx="3491419" cy="2327613"/>
          </a:xfrm>
          <a:prstGeom prst="rect">
            <a:avLst/>
          </a:prstGeom>
        </p:spPr>
      </p:pic>
      <p:pic>
        <p:nvPicPr>
          <p:cNvPr id="7" name="Picture 6" descr="DSCN0315 wall4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398" y="4079234"/>
            <a:ext cx="2327613" cy="2327613"/>
          </a:xfrm>
          <a:prstGeom prst="rect">
            <a:avLst/>
          </a:prstGeom>
        </p:spPr>
      </p:pic>
      <p:pic>
        <p:nvPicPr>
          <p:cNvPr id="8" name="Picture 7" descr="TRI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0" y="582972"/>
            <a:ext cx="2019300" cy="698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ounded Rectangle 6"/>
          <p:cNvSpPr/>
          <p:nvPr/>
        </p:nvSpPr>
        <p:spPr>
          <a:xfrm>
            <a:off x="1117185" y="2788176"/>
            <a:ext cx="2540549" cy="2558822"/>
          </a:xfrm>
          <a:prstGeom prst="roundRect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663" y="2738950"/>
            <a:ext cx="4691508" cy="360020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If you are a strong student,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you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may find ways to make your studies more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efficient.</a:t>
            </a:r>
          </a:p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If you are a struggling student, you may be just one or two study skills away from success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.</a:t>
            </a:r>
          </a:p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hlinkClick r:id="rId2"/>
              </a:rPr>
              <a:t>http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hlinkClick r:id="rId2"/>
              </a:rPr>
              <a:t>://tlc.</a:t>
            </a:r>
            <a:r>
              <a:rPr lang="en-US" sz="2400" b="0" cap="none" spc="0" dirty="0">
                <a:solidFill>
                  <a:schemeClr val="accent3">
                    <a:lumMod val="40000"/>
                    <a:lumOff val="60000"/>
                  </a:schemeClr>
                </a:solidFill>
                <a:latin typeface="Georgia"/>
                <a:hlinkClick r:id="rId2"/>
              </a:rPr>
              <a:t>uore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hlinkClick r:id="rId2"/>
              </a:rPr>
              <a:t>gon.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hlinkClick r:id="rId2"/>
              </a:rPr>
              <a:t>edu</a:t>
            </a:r>
            <a:endParaRPr lang="en-US" sz="24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lvl="0" algn="l"/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541-346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-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3226, 68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PLC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8387"/>
            <a:ext cx="7772400" cy="889001"/>
          </a:xfrm>
        </p:spPr>
        <p:txBody>
          <a:bodyPr>
            <a:normAutofit/>
          </a:bodyPr>
          <a:lstStyle/>
          <a:p>
            <a:r>
              <a:rPr lang="en-US" sz="4800" dirty="0"/>
              <a:t>TLC:  click, </a:t>
            </a:r>
            <a:r>
              <a:rPr lang="en-US" sz="4800" dirty="0" smtClean="0"/>
              <a:t>call, </a:t>
            </a:r>
            <a:r>
              <a:rPr lang="en-US" sz="4800" dirty="0"/>
              <a:t>or visit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5" name="Picture 4" descr="TLC-full-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08" y="3075140"/>
            <a:ext cx="2102282" cy="21022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945" y="2819399"/>
            <a:ext cx="8374141" cy="356835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Topics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include speed reading, test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taking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,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critical thinking, time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management, and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more.</a:t>
            </a:r>
          </a:p>
          <a:p>
            <a:pPr lvl="0">
              <a:spcBef>
                <a:spcPts val="0"/>
              </a:spcBef>
            </a:pPr>
            <a:endParaRPr lang="en-US" sz="24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lvl="0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Courses provide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elective credit toward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degree.</a:t>
            </a:r>
          </a:p>
          <a:p>
            <a:pPr lvl="0">
              <a:spcBef>
                <a:spcPts val="0"/>
              </a:spcBef>
            </a:pPr>
            <a:endParaRPr lang="en-US" sz="24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lvl="0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Short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courses (3 weeks long) and late start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courses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allow greater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flexibility.</a:t>
            </a:r>
          </a:p>
          <a:p>
            <a:pPr>
              <a:spcBef>
                <a:spcPts val="0"/>
              </a:spcBef>
            </a:pPr>
            <a:endParaRPr lang="en-US" sz="2400" spc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Courses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8995" y="2819400"/>
            <a:ext cx="6190967" cy="1752600"/>
          </a:xfrm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Weekly drop-in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sessions</a:t>
            </a:r>
          </a:p>
          <a:p>
            <a:pPr lvl="0" algn="r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with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TLC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instructors to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work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</a:p>
          <a:p>
            <a:pPr lvl="0" algn="r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on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study skills and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statistics</a:t>
            </a:r>
          </a:p>
          <a:p>
            <a:pPr lvl="0" algn="r">
              <a:spcBef>
                <a:spcPts val="0"/>
              </a:spcBef>
            </a:pPr>
            <a:endParaRPr lang="en-US" sz="24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lvl="0" algn="r">
              <a:spcBef>
                <a:spcPts val="0"/>
              </a:spcBef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Schedule individual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</a:t>
            </a:r>
          </a:p>
          <a:p>
            <a:pPr lvl="0" algn="r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appointments with</a:t>
            </a:r>
          </a:p>
          <a:p>
            <a:pPr lvl="0" algn="r">
              <a:spcBef>
                <a:spcPts val="0"/>
              </a:spcBef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TLC 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instructors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Individual Meetings</a:t>
            </a:r>
            <a:endParaRPr lang="en-US" sz="4800" dirty="0"/>
          </a:p>
        </p:txBody>
      </p:sp>
      <p:pic>
        <p:nvPicPr>
          <p:cNvPr id="5" name="Picture 4" descr="students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53" y="2819400"/>
            <a:ext cx="2828459" cy="28284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99735" y="2819400"/>
            <a:ext cx="6190967" cy="1752600"/>
          </a:xfrm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1200"/>
              </a:spcAft>
            </a:pPr>
            <a:r>
              <a:rPr lang="en-US" sz="36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ree</a:t>
            </a:r>
            <a:r>
              <a:rPr lang="en-US" sz="36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drop-in </a:t>
            </a: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</a:t>
            </a:r>
            <a:b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Monday </a:t>
            </a:r>
            <a:r>
              <a:rPr lang="en-US" sz="36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Friday,</a:t>
            </a:r>
            <a:b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9am</a:t>
            </a:r>
            <a:r>
              <a:rPr lang="en-US" sz="36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4pm in </a:t>
            </a:r>
            <a:r>
              <a:rPr lang="en-US" sz="36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 </a:t>
            </a:r>
            <a:r>
              <a:rPr lang="en-US" sz="36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PLC</a:t>
            </a:r>
          </a:p>
          <a:p>
            <a:pPr lvl="0" algn="r">
              <a:spcBef>
                <a:spcPts val="0"/>
              </a:spcBef>
            </a:pPr>
            <a:r>
              <a:rPr lang="en-US" sz="28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Labs are open week </a:t>
            </a: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b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8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term through </a:t>
            </a: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b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 </a:t>
            </a:r>
            <a:r>
              <a:rPr lang="en-US" sz="28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finals week.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Math and Writing Labs</a:t>
            </a:r>
            <a:endParaRPr lang="en-US" sz="4800" dirty="0"/>
          </a:p>
        </p:txBody>
      </p:sp>
      <p:pic>
        <p:nvPicPr>
          <p:cNvPr id="4" name="Picture 3" descr="50988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57" y="2853722"/>
            <a:ext cx="3530203" cy="35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56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018" y="2786831"/>
            <a:ext cx="5390541" cy="3501513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1200"/>
              </a:spcAft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tutoring offers consistent help throughout the term</a:t>
            </a: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Groups of six or fewer students meet two hours per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 ($125/term).</a:t>
            </a:r>
          </a:p>
          <a:p>
            <a:pPr lvl="0" algn="l">
              <a:spcBef>
                <a:spcPts val="0"/>
              </a:spcBef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P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rivate tutoring ($9 - $13/hour) for lower-division math, foreign language </a:t>
            </a:r>
            <a:b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</a:b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science courses</a:t>
            </a:r>
            <a:endParaRPr lang="en-US" sz="24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Tutoring </a:t>
            </a:r>
            <a:endParaRPr lang="en-US" sz="4800" dirty="0"/>
          </a:p>
        </p:txBody>
      </p:sp>
      <p:pic>
        <p:nvPicPr>
          <p:cNvPr id="7" name="Picture 6" descr="students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7" y="2731407"/>
            <a:ext cx="3471005" cy="3471005"/>
          </a:xfrm>
          <a:prstGeom prst="rect">
            <a:avLst/>
          </a:prstGeom>
          <a:ln w="31750"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2232" y="3365224"/>
            <a:ext cx="5677177" cy="267046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GRE, GMAT, MCAT </a:t>
            </a:r>
            <a:r>
              <a:rPr lang="en-US" sz="2800" b="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</a:t>
            </a: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nd LSAT preparation workshops provide</a:t>
            </a:r>
          </a:p>
          <a:p>
            <a:pPr lvl="0" algn="l">
              <a:spcBef>
                <a:spcPts val="0"/>
              </a:spcBef>
            </a:pP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high-quality, low-cost alternative </a:t>
            </a:r>
          </a:p>
          <a:p>
            <a:pPr lvl="0" algn="l">
              <a:spcBef>
                <a:spcPts val="0"/>
              </a:spcBef>
            </a:pPr>
            <a:r>
              <a:rPr lang="en-US" sz="28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to commercial programs.</a:t>
            </a:r>
            <a:endParaRPr lang="en-US" sz="28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Standardized Exam Preparation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7" name="Picture 6" descr="5108866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1" y="3206093"/>
            <a:ext cx="2829597" cy="28295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25" y="2663950"/>
            <a:ext cx="4374576" cy="37348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Thinking about a career in the health field?</a:t>
            </a:r>
            <a:endParaRPr lang="en-US" sz="2200" b="0" cap="none" spc="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Explore,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plan,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prepare,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and  apply!</a:t>
            </a:r>
            <a:endParaRPr lang="en-US" sz="2200" b="0" cap="none" spc="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Health Professions Program</a:t>
            </a:r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8515" y="2663950"/>
            <a:ext cx="4298589" cy="374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We can help </a:t>
            </a: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you…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Chart your coursework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 with your community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Locate internships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Find research opportunities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Secure faculty references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Complete grad school apps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</a:rPr>
              <a:t>Research funding sources</a:t>
            </a:r>
          </a:p>
          <a:p>
            <a:pPr algn="ctr">
              <a:spcAft>
                <a:spcPts val="600"/>
              </a:spcAft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789785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ounded Rectangle 10"/>
          <p:cNvSpPr/>
          <p:nvPr/>
        </p:nvSpPr>
        <p:spPr>
          <a:xfrm>
            <a:off x="1448159" y="2959984"/>
            <a:ext cx="1404344" cy="1286247"/>
          </a:xfrm>
          <a:prstGeom prst="roundRect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28934 wall1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01" y="574830"/>
            <a:ext cx="2232386" cy="2232386"/>
          </a:xfrm>
          <a:prstGeom prst="rect">
            <a:avLst/>
          </a:prstGeom>
        </p:spPr>
      </p:pic>
      <p:pic>
        <p:nvPicPr>
          <p:cNvPr id="9" name="Picture 8" descr="students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16" y="574830"/>
            <a:ext cx="2232386" cy="2232386"/>
          </a:xfrm>
          <a:prstGeom prst="rect">
            <a:avLst/>
          </a:prstGeom>
        </p:spPr>
      </p:pic>
      <p:pic>
        <p:nvPicPr>
          <p:cNvPr id="14" name="Picture 13" descr="student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2" y="574830"/>
            <a:ext cx="2232386" cy="2232386"/>
          </a:xfrm>
          <a:prstGeom prst="rect">
            <a:avLst/>
          </a:prstGeom>
        </p:spPr>
      </p:pic>
      <p:pic>
        <p:nvPicPr>
          <p:cNvPr id="15" name="Picture 14" descr="01959 wall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17" y="568260"/>
            <a:ext cx="2238956" cy="2238956"/>
          </a:xfrm>
          <a:prstGeom prst="rect">
            <a:avLst/>
          </a:prstGeom>
        </p:spPr>
      </p:pic>
      <p:pic>
        <p:nvPicPr>
          <p:cNvPr id="7" name="Picture 6" descr="TLC-full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385" y="3057740"/>
            <a:ext cx="1188491" cy="1188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859" y="3169990"/>
            <a:ext cx="7955704" cy="3103107"/>
          </a:xfrm>
        </p:spPr>
        <p:txBody>
          <a:bodyPr>
            <a:normAutofit fontScale="90000"/>
          </a:bodyPr>
          <a:lstStyle/>
          <a:p>
            <a:pPr>
              <a:lnSpc>
                <a:spcPts val="54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4800" dirty="0" smtClean="0"/>
              <a:t>              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Courses, conferences, labs, tutoring, and standardized exam preparation are available to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UO students!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42256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</a:t>
            </a: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grant-funded programs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0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eligible undergraduates</a:t>
            </a:r>
            <a:endParaRPr lang="en-US" sz="2800" b="0" cap="none" spc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280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Support Services</a:t>
            </a:r>
          </a:p>
          <a:p>
            <a:pPr lvl="0">
              <a:spcAft>
                <a:spcPts val="600"/>
              </a:spcAft>
            </a:pPr>
            <a:r>
              <a:rPr lang="en-US" sz="2800" cap="none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McNair Scholars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TRiO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1454</TotalTime>
  <Words>362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PowerPoint Presentation</vt:lpstr>
      <vt:lpstr>Courses</vt:lpstr>
      <vt:lpstr>Individual Meetings</vt:lpstr>
      <vt:lpstr>Math and Writing Labs</vt:lpstr>
      <vt:lpstr>Tutoring </vt:lpstr>
      <vt:lpstr>Standardized Exam Preparation </vt:lpstr>
      <vt:lpstr>Health Professions Program</vt:lpstr>
      <vt:lpstr>               Courses, conferences, labs, tutoring, and standardized exam preparation are available to all UO students! </vt:lpstr>
      <vt:lpstr>TRiO </vt:lpstr>
      <vt:lpstr>Student Support Services  </vt:lpstr>
      <vt:lpstr>Student Support Services </vt:lpstr>
      <vt:lpstr>McNair Scholars Program</vt:lpstr>
      <vt:lpstr>McNair Scholars Program </vt:lpstr>
      <vt:lpstr>TLC:  click, call, or visit 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Academic Learning Services</dc:creator>
  <cp:lastModifiedBy>Charissa Black-McKay</cp:lastModifiedBy>
  <cp:revision>73</cp:revision>
  <dcterms:created xsi:type="dcterms:W3CDTF">2011-11-04T22:18:41Z</dcterms:created>
  <dcterms:modified xsi:type="dcterms:W3CDTF">2013-09-30T22:37:48Z</dcterms:modified>
</cp:coreProperties>
</file>